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91" r:id="rId16"/>
    <p:sldId id="489" r:id="rId17"/>
    <p:sldId id="493" r:id="rId18"/>
    <p:sldId id="494" r:id="rId19"/>
    <p:sldId id="495" r:id="rId20"/>
    <p:sldId id="497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7939" y="1447385"/>
            <a:ext cx="10260751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Eclipse with SAP UI5 Development Tool Kit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7F2AA1-9727-4480-B9B1-FEA8E98F9FAB}"/>
              </a:ext>
            </a:extLst>
          </p:cNvPr>
          <p:cNvSpPr txBox="1">
            <a:spLocks/>
          </p:cNvSpPr>
          <p:nvPr/>
        </p:nvSpPr>
        <p:spPr>
          <a:xfrm>
            <a:off x="307939" y="131845"/>
            <a:ext cx="9144000" cy="69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Pre-requisites for Customized Fiori App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75489" y="27937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9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Important T-codes of SAP Fiori Server</a:t>
            </a:r>
          </a:p>
          <a:p>
            <a:br>
              <a:rPr lang="fr-FR" sz="1400" dirty="0"/>
            </a:b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96AD9-4D02-4CC7-85B9-D305034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4405"/>
              </p:ext>
            </p:extLst>
          </p:nvPr>
        </p:nvGraphicFramePr>
        <p:xfrm>
          <a:off x="2524539" y="1040938"/>
          <a:ext cx="7142922" cy="5486401"/>
        </p:xfrm>
        <a:graphic>
          <a:graphicData uri="http://schemas.openxmlformats.org/drawingml/2006/table">
            <a:tbl>
              <a:tblPr/>
              <a:tblGrid>
                <a:gridCol w="270396">
                  <a:extLst>
                    <a:ext uri="{9D8B030D-6E8A-4147-A177-3AD203B41FA5}">
                      <a16:colId xmlns:a16="http://schemas.microsoft.com/office/drawing/2014/main" val="2791358360"/>
                    </a:ext>
                  </a:extLst>
                </a:gridCol>
                <a:gridCol w="3357199">
                  <a:extLst>
                    <a:ext uri="{9D8B030D-6E8A-4147-A177-3AD203B41FA5}">
                      <a16:colId xmlns:a16="http://schemas.microsoft.com/office/drawing/2014/main" val="1039328194"/>
                    </a:ext>
                  </a:extLst>
                </a:gridCol>
                <a:gridCol w="3515327">
                  <a:extLst>
                    <a:ext uri="{9D8B030D-6E8A-4147-A177-3AD203B41FA5}">
                      <a16:colId xmlns:a16="http://schemas.microsoft.com/office/drawing/2014/main" val="3611652054"/>
                    </a:ext>
                  </a:extLst>
                </a:gridCol>
              </a:tblGrid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 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dirty="0">
                          <a:effectLst/>
                        </a:rPr>
                        <a:t>Front-End server (T-code)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Description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63622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/sap/bc/ui5_ui5/sap/)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UI5 Application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2330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2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/sap/opu/odata/sap/)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5897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3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SEGW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Create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3032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/n/iwfnd/maint_service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Registration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2244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5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/n/iwfnd/gw_client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Test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682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6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/n/iwfnd/error_log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Error 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3356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7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SE38 (Report: /UI5/UI5_REPOSITORY_LOAD)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To upload/Download/Delete UI5 Application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181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8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/n/UI2/SEMOBJ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Semantic objects by SAP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6278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9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LPD_CUST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Launchpad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46817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10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PFCG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PFCG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6E789-B889-425C-9DCA-3F8B7163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6" y="-151119"/>
            <a:ext cx="10986118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Steps to create/configure a custom Fiori App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50EB1F-0FA4-4053-B914-63EA84E62724}"/>
              </a:ext>
            </a:extLst>
          </p:cNvPr>
          <p:cNvSpPr/>
          <p:nvPr/>
        </p:nvSpPr>
        <p:spPr>
          <a:xfrm>
            <a:off x="1645219" y="2264492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6D6E9B1-4876-4527-8C7F-F80D2ACB1C68}"/>
              </a:ext>
            </a:extLst>
          </p:cNvPr>
          <p:cNvSpPr/>
          <p:nvPr/>
        </p:nvSpPr>
        <p:spPr>
          <a:xfrm>
            <a:off x="3067633" y="2264492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550D38-4611-4DC9-8200-45D3FB9745C0}"/>
              </a:ext>
            </a:extLst>
          </p:cNvPr>
          <p:cNvSpPr/>
          <p:nvPr/>
        </p:nvSpPr>
        <p:spPr>
          <a:xfrm>
            <a:off x="1991011" y="2610283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CB238F77-C270-403D-A518-829F31E15846}"/>
              </a:ext>
            </a:extLst>
          </p:cNvPr>
          <p:cNvSpPr/>
          <p:nvPr/>
        </p:nvSpPr>
        <p:spPr>
          <a:xfrm>
            <a:off x="3067632" y="1355809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71195-79EA-4468-98E5-05E27028437E}"/>
              </a:ext>
            </a:extLst>
          </p:cNvPr>
          <p:cNvGrpSpPr/>
          <p:nvPr/>
        </p:nvGrpSpPr>
        <p:grpSpPr>
          <a:xfrm>
            <a:off x="2971241" y="1262352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D82C2-432F-467C-BEAC-E11BA1061708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9C2480-6F97-459B-B965-2C05E7B859A6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9EEB38D0-3625-4E45-BDF5-EEFF8FBFD486}"/>
              </a:ext>
            </a:extLst>
          </p:cNvPr>
          <p:cNvSpPr/>
          <p:nvPr/>
        </p:nvSpPr>
        <p:spPr>
          <a:xfrm>
            <a:off x="4778262" y="207236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C5B994-D775-410B-9E25-2DD43BE27106}"/>
              </a:ext>
            </a:extLst>
          </p:cNvPr>
          <p:cNvSpPr/>
          <p:nvPr/>
        </p:nvSpPr>
        <p:spPr>
          <a:xfrm>
            <a:off x="6064860" y="1245784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8593F4-BEBF-408F-B414-78E02C8177D4}"/>
              </a:ext>
            </a:extLst>
          </p:cNvPr>
          <p:cNvSpPr/>
          <p:nvPr/>
        </p:nvSpPr>
        <p:spPr>
          <a:xfrm>
            <a:off x="6064860" y="545557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4F472F-A636-4C59-BBF0-7B53D34D6564}"/>
              </a:ext>
            </a:extLst>
          </p:cNvPr>
          <p:cNvSpPr/>
          <p:nvPr/>
        </p:nvSpPr>
        <p:spPr>
          <a:xfrm>
            <a:off x="6555054" y="229823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10FA214-0D2A-4900-97E8-0C6F28DCBADB}"/>
              </a:ext>
            </a:extLst>
          </p:cNvPr>
          <p:cNvSpPr/>
          <p:nvPr/>
        </p:nvSpPr>
        <p:spPr>
          <a:xfrm>
            <a:off x="6555054" y="4403130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04F173-3BD9-4F87-BD24-6933B90E065C}"/>
              </a:ext>
            </a:extLst>
          </p:cNvPr>
          <p:cNvSpPr/>
          <p:nvPr/>
        </p:nvSpPr>
        <p:spPr>
          <a:xfrm>
            <a:off x="6941553" y="3350681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CA0F127-140B-48AE-91B6-40112887BA3C}"/>
              </a:ext>
            </a:extLst>
          </p:cNvPr>
          <p:cNvSpPr/>
          <p:nvPr/>
        </p:nvSpPr>
        <p:spPr>
          <a:xfrm>
            <a:off x="5520879" y="12835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554DF-F78E-453D-A99C-EC26E40F2FA1}"/>
              </a:ext>
            </a:extLst>
          </p:cNvPr>
          <p:cNvSpPr/>
          <p:nvPr/>
        </p:nvSpPr>
        <p:spPr>
          <a:xfrm>
            <a:off x="5520879" y="550780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164F04-6853-425E-9DFB-295092026A08}"/>
              </a:ext>
            </a:extLst>
          </p:cNvPr>
          <p:cNvSpPr/>
          <p:nvPr/>
        </p:nvSpPr>
        <p:spPr>
          <a:xfrm>
            <a:off x="6032504" y="235045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FD1229-1200-4B01-818D-D8E4352E4F56}"/>
              </a:ext>
            </a:extLst>
          </p:cNvPr>
          <p:cNvSpPr/>
          <p:nvPr/>
        </p:nvSpPr>
        <p:spPr>
          <a:xfrm>
            <a:off x="6032504" y="4455356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4EB220-665F-4675-8E27-B2FD5C55917C}"/>
              </a:ext>
            </a:extLst>
          </p:cNvPr>
          <p:cNvSpPr/>
          <p:nvPr/>
        </p:nvSpPr>
        <p:spPr>
          <a:xfrm>
            <a:off x="6425410" y="34029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E0EF173-F133-4F6E-8016-5AAE677F7C5C}"/>
              </a:ext>
            </a:extLst>
          </p:cNvPr>
          <p:cNvSpPr/>
          <p:nvPr/>
        </p:nvSpPr>
        <p:spPr>
          <a:xfrm>
            <a:off x="4778262" y="519425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35FFB-CBAC-4844-A120-B479A91045AF}"/>
              </a:ext>
            </a:extLst>
          </p:cNvPr>
          <p:cNvSpPr/>
          <p:nvPr/>
        </p:nvSpPr>
        <p:spPr>
          <a:xfrm>
            <a:off x="5240080" y="441378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610A3A-1FC1-4223-A17C-C8DAAB317E3F}"/>
              </a:ext>
            </a:extLst>
          </p:cNvPr>
          <p:cNvSpPr/>
          <p:nvPr/>
        </p:nvSpPr>
        <p:spPr>
          <a:xfrm>
            <a:off x="5240080" y="285283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3387DCA-0A77-49A4-9576-BFD05B41F7C1}"/>
              </a:ext>
            </a:extLst>
          </p:cNvPr>
          <p:cNvSpPr/>
          <p:nvPr/>
        </p:nvSpPr>
        <p:spPr>
          <a:xfrm>
            <a:off x="5350916" y="3633310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DBA982-B046-4C66-8ED4-A6D47D3908CA}"/>
              </a:ext>
            </a:extLst>
          </p:cNvPr>
          <p:cNvCxnSpPr/>
          <p:nvPr/>
        </p:nvCxnSpPr>
        <p:spPr>
          <a:xfrm flipV="1">
            <a:off x="5070829" y="184365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C1D3E4-13AE-46B5-BA30-CD24B29E2741}"/>
              </a:ext>
            </a:extLst>
          </p:cNvPr>
          <p:cNvCxnSpPr>
            <a:cxnSpLocks/>
          </p:cNvCxnSpPr>
          <p:nvPr/>
        </p:nvCxnSpPr>
        <p:spPr>
          <a:xfrm flipV="1">
            <a:off x="5531970" y="2805350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3AAC7E-A23B-466A-92DA-80C595E5D5DD}"/>
              </a:ext>
            </a:extLst>
          </p:cNvPr>
          <p:cNvCxnSpPr>
            <a:cxnSpLocks/>
          </p:cNvCxnSpPr>
          <p:nvPr/>
        </p:nvCxnSpPr>
        <p:spPr>
          <a:xfrm>
            <a:off x="5684155" y="3753639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13E6874-2B89-46D1-A8BE-413CFEB98C9D}"/>
              </a:ext>
            </a:extLst>
          </p:cNvPr>
          <p:cNvCxnSpPr/>
          <p:nvPr/>
        </p:nvCxnSpPr>
        <p:spPr>
          <a:xfrm>
            <a:off x="5070829" y="543848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FD4879-34F1-4071-9C6A-997A70A8AAB7}"/>
              </a:ext>
            </a:extLst>
          </p:cNvPr>
          <p:cNvCxnSpPr>
            <a:cxnSpLocks/>
          </p:cNvCxnSpPr>
          <p:nvPr/>
        </p:nvCxnSpPr>
        <p:spPr>
          <a:xfrm>
            <a:off x="5531970" y="4606856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573161-6A03-418C-BF80-5E5E741025BF}"/>
              </a:ext>
            </a:extLst>
          </p:cNvPr>
          <p:cNvSpPr txBox="1"/>
          <p:nvPr/>
        </p:nvSpPr>
        <p:spPr>
          <a:xfrm>
            <a:off x="2336926" y="3458406"/>
            <a:ext cx="1613814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C12524-1E8C-4D40-8C3B-4E59A1D76570}"/>
              </a:ext>
            </a:extLst>
          </p:cNvPr>
          <p:cNvGrpSpPr/>
          <p:nvPr/>
        </p:nvGrpSpPr>
        <p:grpSpPr>
          <a:xfrm>
            <a:off x="5718876" y="1481504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D8A27B-E72F-4631-A1F0-AD084FB39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32475AD6-B0FA-4873-A69F-FDD148AC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111FCDE8-5F91-4F89-8C5E-68ABB5613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5059A0C8-041C-4CB3-9749-687788EA6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C8C364CB-79F8-461D-8D2F-164510DFF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4D6AB28A-54CD-432E-B673-EF469C017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33ABB6A-3729-4A57-98ED-A662DEFE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14B18CA-1AE2-4583-961C-1CE1E1526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A5BD6C89-F84D-4F85-AE70-82327E58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2E3EC26-C7E2-4683-AD14-5C5F49B70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0" name="Freeform 18">
            <a:extLst>
              <a:ext uri="{FF2B5EF4-FFF2-40B4-BE49-F238E27FC236}">
                <a16:creationId xmlns:a16="http://schemas.microsoft.com/office/drawing/2014/main" id="{AF159E90-E392-4D74-802E-C13BD60F4D7A}"/>
              </a:ext>
            </a:extLst>
          </p:cNvPr>
          <p:cNvSpPr>
            <a:spLocks noEditPoints="1"/>
          </p:cNvSpPr>
          <p:nvPr/>
        </p:nvSpPr>
        <p:spPr bwMode="auto">
          <a:xfrm>
            <a:off x="5715910" y="5702835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7ADF6-2AC3-4EBC-B265-F719C275B4EC}"/>
              </a:ext>
            </a:extLst>
          </p:cNvPr>
          <p:cNvGrpSpPr/>
          <p:nvPr/>
        </p:nvGrpSpPr>
        <p:grpSpPr>
          <a:xfrm>
            <a:off x="6246268" y="2589129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7DD8AF14-3F90-449F-9BC4-B1711877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86231D35-7D20-479A-A8C8-918B7DBAB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D8937A6-2F87-4FEE-A68F-03FC0124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7704C2-6121-4D9E-9808-4CC4560BAAAB}"/>
              </a:ext>
            </a:extLst>
          </p:cNvPr>
          <p:cNvGrpSpPr/>
          <p:nvPr/>
        </p:nvGrpSpPr>
        <p:grpSpPr>
          <a:xfrm>
            <a:off x="6610703" y="3591655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6E26255B-AA97-4B06-B6D2-35CA8E4F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CB19FD9E-86BD-471A-A34F-88B27C0F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DA0F07F-511F-4CD7-8C8A-437D6A2C9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A415E1-877E-4BF1-B582-060E5CFA103A}"/>
              </a:ext>
            </a:extLst>
          </p:cNvPr>
          <p:cNvGrpSpPr/>
          <p:nvPr/>
        </p:nvGrpSpPr>
        <p:grpSpPr>
          <a:xfrm>
            <a:off x="6229081" y="4651934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DB8B7FAF-AA6F-4113-AD2C-DA843251F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433343C-8162-4256-B73C-419CFA222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5A8202-45D2-4BC3-A97F-0C3553C90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8DEF6DF-6C08-4303-AE75-760C1F633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6BEBA-340B-4233-9AC2-95A464DFC1C7}"/>
              </a:ext>
            </a:extLst>
          </p:cNvPr>
          <p:cNvSpPr txBox="1"/>
          <p:nvPr/>
        </p:nvSpPr>
        <p:spPr>
          <a:xfrm>
            <a:off x="6533911" y="1479469"/>
            <a:ext cx="335970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UI5 Application in Eclipse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94BFF-5169-492C-A656-28050713DF01}"/>
              </a:ext>
            </a:extLst>
          </p:cNvPr>
          <p:cNvSpPr txBox="1"/>
          <p:nvPr/>
        </p:nvSpPr>
        <p:spPr>
          <a:xfrm>
            <a:off x="6785256" y="5560226"/>
            <a:ext cx="290303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App access configuration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SAP-Fiori-Launchpad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D1AACD-6651-4A26-8776-D30D32A96CF6}"/>
              </a:ext>
            </a:extLst>
          </p:cNvPr>
          <p:cNvSpPr txBox="1"/>
          <p:nvPr/>
        </p:nvSpPr>
        <p:spPr>
          <a:xfrm>
            <a:off x="7200893" y="2433659"/>
            <a:ext cx="3266407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Deploy UI5 Application in SAP-Fiori</a:t>
            </a:r>
          </a:p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 (front-end) server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1B2EF0-AFDD-4A6F-B2C2-3DA8E81BE6B5}"/>
              </a:ext>
            </a:extLst>
          </p:cNvPr>
          <p:cNvSpPr txBox="1"/>
          <p:nvPr/>
        </p:nvSpPr>
        <p:spPr>
          <a:xfrm>
            <a:off x="7200893" y="4507778"/>
            <a:ext cx="34967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Register custom OData Service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 (front-end) server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310977F-2390-4FD7-AAAA-BC9CA5CD3AB5}"/>
              </a:ext>
            </a:extLst>
          </p:cNvPr>
          <p:cNvSpPr txBox="1"/>
          <p:nvPr/>
        </p:nvSpPr>
        <p:spPr>
          <a:xfrm>
            <a:off x="7607293" y="3609217"/>
            <a:ext cx="305814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custom OData Service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663AB14-251F-4AF2-9E86-DF18342FE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60" name="Footer Placeholder 45">
            <a:extLst>
              <a:ext uri="{FF2B5EF4-FFF2-40B4-BE49-F238E27FC236}">
                <a16:creationId xmlns:a16="http://schemas.microsoft.com/office/drawing/2014/main" id="{418818A4-257F-4341-BC3E-45D1F127991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0519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381000" y="1136240"/>
            <a:ext cx="1128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2154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233388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249685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26136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278913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29184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813472" y="4154130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755006" y="3566830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630072" y="3757809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535894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6127099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65402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1" y="1813142"/>
            <a:ext cx="5454320" cy="45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0" y="1813141"/>
            <a:ext cx="5906760" cy="3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0" y="199518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20561" y="1309024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How to find standard app and its configuration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Activating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Example app – Create Sales order Fiori Apps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Fiori Element v/s Free style App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Example scenario for Products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97" y="0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61060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03" y="135630"/>
            <a:ext cx="9044656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416859" y="1075765"/>
            <a:ext cx="10408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443162"/>
            <a:ext cx="813547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EEA3C-50D1-43F2-8926-FD6F4D7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Customized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 Fiori app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3622D-2018-4F95-BDBE-C1BD2AE97772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A6CA-061B-4F3C-BB7D-E05A684B16A5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2EE33-9FEB-46E7-9DCB-DE1A266754EA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008BA-FC43-4CBA-A18B-B134D920B610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B46B73-D745-4324-9326-9E7F508D0CE4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2862A-D389-4D6D-B6F1-97DFEB6C420F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Graphic 20" descr="Back with solid fill">
                <a:extLst>
                  <a:ext uri="{FF2B5EF4-FFF2-40B4-BE49-F238E27FC236}">
                    <a16:creationId xmlns:a16="http://schemas.microsoft.com/office/drawing/2014/main" id="{22A43CBB-E658-425E-8F92-367185A86A87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73D8E-F95C-4B07-BD86-42F3F409ACA6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0EC4E-23A6-4754-9DAB-BDD1F918A850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72AD9B05-0B1A-46E0-B6A8-6E957C3C4181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148311-CA8D-45CC-AA55-62682E63B768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891F3A-1836-4ADE-9B0A-F1806A823E85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BBEDF64-9CFD-4270-B3D3-C8838B9BFA32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D5EF27-519B-41D7-BD4D-A0773ED88DD7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raphic 20" descr="Back with solid fill">
                <a:extLst>
                  <a:ext uri="{FF2B5EF4-FFF2-40B4-BE49-F238E27FC236}">
                    <a16:creationId xmlns:a16="http://schemas.microsoft.com/office/drawing/2014/main" id="{FA6FA659-DB65-4984-9EA8-F09B8FB69839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9B3A2-F6E8-4183-B477-F6B0195E20FD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CCA0D-DD2A-45E5-AFDF-28382FD4F91B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raphic 20" descr="Back with solid fill">
                <a:extLst>
                  <a:ext uri="{FF2B5EF4-FFF2-40B4-BE49-F238E27FC236}">
                    <a16:creationId xmlns:a16="http://schemas.microsoft.com/office/drawing/2014/main" id="{D941D9CD-8AA0-4046-9310-D6CAF4146AA8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1" name="Graphic 20" descr="Back with solid fill">
            <a:extLst>
              <a:ext uri="{FF2B5EF4-FFF2-40B4-BE49-F238E27FC236}">
                <a16:creationId xmlns:a16="http://schemas.microsoft.com/office/drawing/2014/main" id="{45198769-BD79-45DB-83ED-37E7C56AE266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25B422-38BD-4E73-B2FA-6AEFFD6F27C2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9E769-F49C-48F9-8EC0-B21E58F94781}"/>
              </a:ext>
            </a:extLst>
          </p:cNvPr>
          <p:cNvGrpSpPr/>
          <p:nvPr/>
        </p:nvGrpSpPr>
        <p:grpSpPr>
          <a:xfrm>
            <a:off x="1943292" y="1518527"/>
            <a:ext cx="3724459" cy="5467365"/>
            <a:chOff x="609600" y="1828800"/>
            <a:chExt cx="3724459" cy="4406946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CA71265-222F-4F57-B940-A7BA53B88E4D}"/>
                </a:ext>
              </a:extLst>
            </p:cNvPr>
            <p:cNvSpPr/>
            <p:nvPr/>
          </p:nvSpPr>
          <p:spPr>
            <a:xfrm>
              <a:off x="609600" y="1846287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586FEE1-F969-4D76-B1EF-21664A12C0C9}"/>
                </a:ext>
              </a:extLst>
            </p:cNvPr>
            <p:cNvSpPr/>
            <p:nvPr/>
          </p:nvSpPr>
          <p:spPr>
            <a:xfrm>
              <a:off x="790732" y="1828800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9244504A-4AC9-428B-91AA-57DA9F528F90}"/>
                </a:ext>
              </a:extLst>
            </p:cNvPr>
            <p:cNvSpPr/>
            <p:nvPr/>
          </p:nvSpPr>
          <p:spPr>
            <a:xfrm rot="15700300">
              <a:off x="2273912" y="4191174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7901B1-593F-4068-BF49-BC6A3D6041AD}"/>
                </a:ext>
              </a:extLst>
            </p:cNvPr>
            <p:cNvCxnSpPr/>
            <p:nvPr/>
          </p:nvCxnSpPr>
          <p:spPr>
            <a:xfrm>
              <a:off x="790732" y="2532343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A15B6D-CA9F-4820-AFD5-2D8974091313}"/>
                </a:ext>
              </a:extLst>
            </p:cNvPr>
            <p:cNvSpPr txBox="1"/>
            <p:nvPr/>
          </p:nvSpPr>
          <p:spPr>
            <a:xfrm>
              <a:off x="1007671" y="2013000"/>
              <a:ext cx="2720873" cy="33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Arial" pitchFamily="34" charset="0"/>
                </a:rPr>
                <a:t>Front-End Components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9C3F38-992F-4270-9DD5-551A724C98F5}"/>
                </a:ext>
              </a:extLst>
            </p:cNvPr>
            <p:cNvSpPr txBox="1"/>
            <p:nvPr/>
          </p:nvSpPr>
          <p:spPr>
            <a:xfrm>
              <a:off x="1152296" y="2649825"/>
              <a:ext cx="2978156" cy="34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SAP UI5 Application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OData Service definition &amp; its registration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Semantic Object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Launchpad Role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App accessibility in Fiori Launchpad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Catalog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Tile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Target Mapping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Group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Front-End Business Role (PFCG)</a:t>
              </a:r>
            </a:p>
            <a:p>
              <a:br>
                <a:rPr lang="en-US" dirty="0"/>
              </a:b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631C0-9A2F-4AB1-85CC-EF651D1EAED9}"/>
              </a:ext>
            </a:extLst>
          </p:cNvPr>
          <p:cNvGrpSpPr/>
          <p:nvPr/>
        </p:nvGrpSpPr>
        <p:grpSpPr>
          <a:xfrm>
            <a:off x="6168916" y="1530719"/>
            <a:ext cx="3724459" cy="5436184"/>
            <a:chOff x="4835224" y="1840992"/>
            <a:chExt cx="3724459" cy="4406946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5302053-8246-4E71-BEE9-362C03DEA87D}"/>
                </a:ext>
              </a:extLst>
            </p:cNvPr>
            <p:cNvSpPr/>
            <p:nvPr/>
          </p:nvSpPr>
          <p:spPr>
            <a:xfrm>
              <a:off x="4835224" y="1858479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7B7F9D25-5091-4E77-96B4-8B8A354707F0}"/>
                </a:ext>
              </a:extLst>
            </p:cNvPr>
            <p:cNvSpPr/>
            <p:nvPr/>
          </p:nvSpPr>
          <p:spPr>
            <a:xfrm>
              <a:off x="5016356" y="1840992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252E6DF-50D0-4D71-84C3-743869479E90}"/>
                </a:ext>
              </a:extLst>
            </p:cNvPr>
            <p:cNvSpPr/>
            <p:nvPr/>
          </p:nvSpPr>
          <p:spPr>
            <a:xfrm rot="15700300">
              <a:off x="6499536" y="4203366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7D4AD5-3A8F-4105-B9DF-DFBCF729626C}"/>
                </a:ext>
              </a:extLst>
            </p:cNvPr>
            <p:cNvCxnSpPr/>
            <p:nvPr/>
          </p:nvCxnSpPr>
          <p:spPr>
            <a:xfrm>
              <a:off x="5016356" y="2544535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5F14E8-E53D-4A22-B4A3-EC8FB7874124}"/>
                </a:ext>
              </a:extLst>
            </p:cNvPr>
            <p:cNvSpPr txBox="1"/>
            <p:nvPr/>
          </p:nvSpPr>
          <p:spPr>
            <a:xfrm>
              <a:off x="5257800" y="2008053"/>
              <a:ext cx="2948243" cy="336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itchFamily="34" charset="0"/>
                </a:rPr>
                <a:t>Back-End Components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6AA06C-1881-43AF-898C-F43E113FBA95}"/>
                </a:ext>
              </a:extLst>
            </p:cNvPr>
            <p:cNvSpPr txBox="1"/>
            <p:nvPr/>
          </p:nvSpPr>
          <p:spPr>
            <a:xfrm>
              <a:off x="5402425" y="2644878"/>
              <a:ext cx="2747886" cy="142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RFC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Non-SAP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Web-services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9663</TotalTime>
  <Words>1469</Words>
  <Application>Microsoft Office PowerPoint</Application>
  <PresentationFormat>Widescreen</PresentationFormat>
  <Paragraphs>292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SAP Fiori Custom App development</vt:lpstr>
      <vt:lpstr>Customized Fiori app components</vt:lpstr>
      <vt:lpstr>PowerPoint Presentation</vt:lpstr>
      <vt:lpstr>PowerPoint Presentation</vt:lpstr>
      <vt:lpstr>Steps to create/configure a custom Fiori App</vt:lpstr>
      <vt:lpstr>PowerPoint Presentation</vt:lpstr>
      <vt:lpstr>SAP Fiori Element</vt:lpstr>
      <vt:lpstr>SAP Fiori Element App looks like as:</vt:lpstr>
      <vt:lpstr>Annotation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832</cp:revision>
  <dcterms:created xsi:type="dcterms:W3CDTF">2016-07-10T03:33:26Z</dcterms:created>
  <dcterms:modified xsi:type="dcterms:W3CDTF">2021-05-20T12:17:41Z</dcterms:modified>
</cp:coreProperties>
</file>